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3" r:id="rId1"/>
  </p:sldMasterIdLst>
  <p:notesMasterIdLst>
    <p:notesMasterId r:id="rId13"/>
  </p:notesMasterIdLst>
  <p:sldIdLst>
    <p:sldId id="256" r:id="rId2"/>
    <p:sldId id="271" r:id="rId3"/>
    <p:sldId id="272" r:id="rId4"/>
    <p:sldId id="273" r:id="rId5"/>
    <p:sldId id="274" r:id="rId6"/>
    <p:sldId id="279" r:id="rId7"/>
    <p:sldId id="275" r:id="rId8"/>
    <p:sldId id="276" r:id="rId9"/>
    <p:sldId id="277" r:id="rId10"/>
    <p:sldId id="278" r:id="rId11"/>
    <p:sldId id="270"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744" autoAdjust="0"/>
  </p:normalViewPr>
  <p:slideViewPr>
    <p:cSldViewPr snapToGrid="0">
      <p:cViewPr varScale="1">
        <p:scale>
          <a:sx n="84" d="100"/>
          <a:sy n="84" d="100"/>
        </p:scale>
        <p:origin x="658"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C6CB1E-C418-49C2-8C0C-D4789746BF8F}" type="datetimeFigureOut">
              <a:rPr lang="en-IN" smtClean="0"/>
              <a:t>03-07-2023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9FB8E4-774F-4E2D-B13D-EB43D3944441}" type="slidenum">
              <a:rPr lang="en-IN" smtClean="0"/>
              <a:t>‹#›</a:t>
            </a:fld>
            <a:endParaRPr lang="en-IN"/>
          </a:p>
        </p:txBody>
      </p:sp>
    </p:spTree>
    <p:extLst>
      <p:ext uri="{BB962C8B-B14F-4D97-AF65-F5344CB8AC3E}">
        <p14:creationId xmlns:p14="http://schemas.microsoft.com/office/powerpoint/2010/main" val="40575585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3B8DD24-B16B-4677-9D62-A2BD4E45F280}" type="datetime1">
              <a:rPr lang="en-IN" smtClean="0"/>
              <a:t>03-07-2023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882041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977E9B9-E952-4315-BC8F-F46D6BF5E7CC}" type="datetime1">
              <a:rPr lang="en-IN" smtClean="0"/>
              <a:t>03-07-2023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3716385019"/>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977E9B9-E952-4315-BC8F-F46D6BF5E7CC}" type="datetime1">
              <a:rPr lang="en-IN" smtClean="0"/>
              <a:t>03-07-2023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3417637910"/>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977E9B9-E952-4315-BC8F-F46D6BF5E7CC}" type="datetime1">
              <a:rPr lang="en-IN" smtClean="0"/>
              <a:t>03-07-2023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4EF11D4-B8B5-486C-A4F7-E3E35C9ECCC8}" type="slidenum">
              <a:rPr lang="en-IN" smtClean="0"/>
              <a:t>‹#›</a:t>
            </a:fld>
            <a:endParaRPr lang="en-IN"/>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358638114"/>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977E9B9-E952-4315-BC8F-F46D6BF5E7CC}" type="datetime1">
              <a:rPr lang="en-IN" smtClean="0"/>
              <a:t>03-07-2023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2779881873"/>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977E9B9-E952-4315-BC8F-F46D6BF5E7CC}" type="datetime1">
              <a:rPr lang="en-IN" smtClean="0"/>
              <a:t>03-07-2023</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4196481009"/>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977E9B9-E952-4315-BC8F-F46D6BF5E7CC}" type="datetime1">
              <a:rPr lang="en-IN" smtClean="0"/>
              <a:t>03-07-2023</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1522274385"/>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5632714-CE6F-4A02-B2FA-51F3F7EB5FA1}" type="datetime1">
              <a:rPr lang="en-IN" smtClean="0"/>
              <a:t>03-07-2023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27114138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E58B6E-E9F9-45BA-9982-5F85F0AB8D89}" type="datetime1">
              <a:rPr lang="en-IN" smtClean="0"/>
              <a:t>03-07-2023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32266860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0226CA-3AC4-4E92-9A21-5597CE17F37C}" type="datetime1">
              <a:rPr lang="en-IN" smtClean="0"/>
              <a:t>03-07-2023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21677689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280A75-11B2-4817-AD3B-4ADC8B8B5D8D}" type="datetime1">
              <a:rPr lang="en-IN" smtClean="0"/>
              <a:t>03-07-2023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4115921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42F446B-8CB8-4A66-849B-C28D7AB76B0A}" type="datetime1">
              <a:rPr lang="en-IN" smtClean="0"/>
              <a:t>03-07-2023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38485842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77AD853-DF8F-4689-853C-2C44AC2FD891}" type="datetime1">
              <a:rPr lang="en-IN" smtClean="0"/>
              <a:t>03-07-2023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33985801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3DDB8850-3E23-4AA5-A981-D3BFDF118FD7}" type="datetime1">
              <a:rPr lang="en-IN" smtClean="0"/>
              <a:t>03-07-2023</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25866093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1C090C82-5C7B-470C-A01E-C7486364D9CD}" type="datetime1">
              <a:rPr lang="en-IN" smtClean="0"/>
              <a:t>03-07-2023</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6368716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2E11C1B1-7BB1-41B6-9650-47957E366A62}" type="datetime1">
              <a:rPr lang="en-IN" smtClean="0"/>
              <a:t>03-07-2023</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42888792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C7C26E1-B47C-4E03-8E53-3DCC6525F82F}" type="datetime1">
              <a:rPr lang="en-IN" smtClean="0"/>
              <a:t>03-07-2023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1615901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A977E9B9-E952-4315-BC8F-F46D6BF5E7CC}" type="datetime1">
              <a:rPr lang="en-IN" smtClean="0"/>
              <a:t>03-07-2023</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54EF11D4-B8B5-486C-A4F7-E3E35C9ECCC8}" type="slidenum">
              <a:rPr lang="en-IN" smtClean="0"/>
              <a:t>‹#›</a:t>
            </a:fld>
            <a:endParaRPr lang="en-IN"/>
          </a:p>
        </p:txBody>
      </p:sp>
    </p:spTree>
    <p:extLst>
      <p:ext uri="{BB962C8B-B14F-4D97-AF65-F5344CB8AC3E}">
        <p14:creationId xmlns:p14="http://schemas.microsoft.com/office/powerpoint/2010/main" val="2336331392"/>
      </p:ext>
    </p:extLst>
  </p:cSld>
  <p:clrMap bg1="dk1" tx1="lt1" bg2="dk2" tx2="lt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 id="2147483755" r:id="rId12"/>
    <p:sldLayoutId id="2147483756" r:id="rId13"/>
    <p:sldLayoutId id="2147483757" r:id="rId14"/>
    <p:sldLayoutId id="2147483758" r:id="rId15"/>
    <p:sldLayoutId id="2147483759" r:id="rId16"/>
    <p:sldLayoutId id="2147483760" r:id="rId17"/>
  </p:sldLayoutIdLst>
  <p:hf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531555B-60F7-F4E7-83FC-04F64D36455E}"/>
              </a:ext>
            </a:extLst>
          </p:cNvPr>
          <p:cNvPicPr>
            <a:picLocks noChangeAspect="1"/>
          </p:cNvPicPr>
          <p:nvPr/>
        </p:nvPicPr>
        <p:blipFill>
          <a:blip r:embed="rId2"/>
          <a:stretch>
            <a:fillRect/>
          </a:stretch>
        </p:blipFill>
        <p:spPr>
          <a:xfrm>
            <a:off x="0" y="1"/>
            <a:ext cx="12192000" cy="6857999"/>
          </a:xfrm>
          <a:prstGeom prst="rect">
            <a:avLst/>
          </a:prstGeom>
        </p:spPr>
      </p:pic>
      <p:pic>
        <p:nvPicPr>
          <p:cNvPr id="7" name="Picture 6">
            <a:extLst>
              <a:ext uri="{FF2B5EF4-FFF2-40B4-BE49-F238E27FC236}">
                <a16:creationId xmlns:a16="http://schemas.microsoft.com/office/drawing/2014/main" id="{6AB89443-E4D6-A381-69E8-C7D400310429}"/>
              </a:ext>
            </a:extLst>
          </p:cNvPr>
          <p:cNvPicPr>
            <a:picLocks noChangeAspect="1"/>
          </p:cNvPicPr>
          <p:nvPr/>
        </p:nvPicPr>
        <p:blipFill>
          <a:blip r:embed="rId3"/>
          <a:stretch>
            <a:fillRect/>
          </a:stretch>
        </p:blipFill>
        <p:spPr>
          <a:xfrm>
            <a:off x="450111" y="282934"/>
            <a:ext cx="3164098" cy="2914141"/>
          </a:xfrm>
          <a:prstGeom prst="rect">
            <a:avLst/>
          </a:prstGeom>
        </p:spPr>
      </p:pic>
      <p:sp>
        <p:nvSpPr>
          <p:cNvPr id="8" name="TextBox 7">
            <a:extLst>
              <a:ext uri="{FF2B5EF4-FFF2-40B4-BE49-F238E27FC236}">
                <a16:creationId xmlns:a16="http://schemas.microsoft.com/office/drawing/2014/main" id="{073B8FA8-1364-0E05-D4A7-F3CF6F772BE5}"/>
              </a:ext>
            </a:extLst>
          </p:cNvPr>
          <p:cNvSpPr txBox="1"/>
          <p:nvPr/>
        </p:nvSpPr>
        <p:spPr>
          <a:xfrm>
            <a:off x="2849854" y="1886571"/>
            <a:ext cx="8013291" cy="954107"/>
          </a:xfrm>
          <a:prstGeom prst="rect">
            <a:avLst/>
          </a:prstGeom>
          <a:noFill/>
        </p:spPr>
        <p:txBody>
          <a:bodyPr wrap="square" rtlCol="0">
            <a:spAutoFit/>
          </a:bodyPr>
          <a:lstStyle/>
          <a:p>
            <a:pPr algn="ctr"/>
            <a:r>
              <a:rPr lang="en-IN" sz="2800" dirty="0">
                <a:solidFill>
                  <a:schemeClr val="bg1">
                    <a:lumMod val="85000"/>
                    <a:lumOff val="15000"/>
                  </a:schemeClr>
                </a:solidFill>
                <a:latin typeface="Algerian" panose="04020705040A02060702" pitchFamily="82" charset="0"/>
              </a:rPr>
              <a:t>SUB:-COMMUNICATIVE ENGLISH &amp;</a:t>
            </a:r>
          </a:p>
          <a:p>
            <a:pPr algn="ctr"/>
            <a:r>
              <a:rPr lang="en-IN" sz="2800" dirty="0">
                <a:solidFill>
                  <a:schemeClr val="bg1">
                    <a:lumMod val="85000"/>
                    <a:lumOff val="15000"/>
                  </a:schemeClr>
                </a:solidFill>
                <a:latin typeface="Algerian" panose="04020705040A02060702" pitchFamily="82" charset="0"/>
              </a:rPr>
              <a:t>TECHNICAL COMMUNICATION</a:t>
            </a:r>
          </a:p>
        </p:txBody>
      </p:sp>
      <p:sp>
        <p:nvSpPr>
          <p:cNvPr id="10" name="TextBox 9">
            <a:extLst>
              <a:ext uri="{FF2B5EF4-FFF2-40B4-BE49-F238E27FC236}">
                <a16:creationId xmlns:a16="http://schemas.microsoft.com/office/drawing/2014/main" id="{C4E9DB3C-C185-BFAA-0A63-69DADF77265E}"/>
              </a:ext>
            </a:extLst>
          </p:cNvPr>
          <p:cNvSpPr txBox="1"/>
          <p:nvPr/>
        </p:nvSpPr>
        <p:spPr>
          <a:xfrm>
            <a:off x="716207" y="3382159"/>
            <a:ext cx="3401402" cy="1200329"/>
          </a:xfrm>
          <a:prstGeom prst="rect">
            <a:avLst/>
          </a:prstGeom>
          <a:noFill/>
        </p:spPr>
        <p:txBody>
          <a:bodyPr wrap="square" rtlCol="0">
            <a:spAutoFit/>
          </a:bodyPr>
          <a:lstStyle/>
          <a:p>
            <a:r>
              <a:rPr lang="en-IN" sz="2400" b="1" dirty="0">
                <a:solidFill>
                  <a:schemeClr val="bg1">
                    <a:lumMod val="85000"/>
                    <a:lumOff val="15000"/>
                  </a:schemeClr>
                </a:solidFill>
                <a:latin typeface="Georgia" panose="02040502050405020303" pitchFamily="18" charset="0"/>
              </a:rPr>
              <a:t>SUBMITTED TO:-</a:t>
            </a:r>
          </a:p>
          <a:p>
            <a:r>
              <a:rPr lang="en-IN" sz="2400" dirty="0">
                <a:solidFill>
                  <a:schemeClr val="bg1">
                    <a:lumMod val="85000"/>
                    <a:lumOff val="15000"/>
                  </a:schemeClr>
                </a:solidFill>
                <a:latin typeface="Georgia" panose="02040502050405020303" pitchFamily="18" charset="0"/>
              </a:rPr>
              <a:t>Ms. </a:t>
            </a:r>
            <a:r>
              <a:rPr lang="en-IN" sz="2400">
                <a:solidFill>
                  <a:schemeClr val="bg1">
                    <a:lumMod val="85000"/>
                    <a:lumOff val="15000"/>
                  </a:schemeClr>
                </a:solidFill>
                <a:latin typeface="Georgia" panose="02040502050405020303" pitchFamily="18" charset="0"/>
              </a:rPr>
              <a:t>Furti</a:t>
            </a:r>
            <a:r>
              <a:rPr lang="en-IN" sz="2400" dirty="0">
                <a:solidFill>
                  <a:schemeClr val="bg1">
                    <a:lumMod val="85000"/>
                    <a:lumOff val="15000"/>
                  </a:schemeClr>
                </a:solidFill>
                <a:latin typeface="Georgia" panose="02040502050405020303" pitchFamily="18" charset="0"/>
              </a:rPr>
              <a:t> Fiza</a:t>
            </a:r>
          </a:p>
          <a:p>
            <a:r>
              <a:rPr lang="en-IN" sz="2400" dirty="0">
                <a:solidFill>
                  <a:schemeClr val="bg1">
                    <a:lumMod val="85000"/>
                    <a:lumOff val="15000"/>
                  </a:schemeClr>
                </a:solidFill>
                <a:latin typeface="Georgia" panose="02040502050405020303" pitchFamily="18" charset="0"/>
              </a:rPr>
              <a:t>Asst. Professor</a:t>
            </a:r>
          </a:p>
        </p:txBody>
      </p:sp>
      <p:sp>
        <p:nvSpPr>
          <p:cNvPr id="11" name="TextBox 10">
            <a:extLst>
              <a:ext uri="{FF2B5EF4-FFF2-40B4-BE49-F238E27FC236}">
                <a16:creationId xmlns:a16="http://schemas.microsoft.com/office/drawing/2014/main" id="{35FEAEAF-BECD-9FD3-6DF2-EB3F41794D77}"/>
              </a:ext>
            </a:extLst>
          </p:cNvPr>
          <p:cNvSpPr txBox="1"/>
          <p:nvPr/>
        </p:nvSpPr>
        <p:spPr>
          <a:xfrm>
            <a:off x="8074393" y="3157588"/>
            <a:ext cx="3465576" cy="1569660"/>
          </a:xfrm>
          <a:prstGeom prst="rect">
            <a:avLst/>
          </a:prstGeom>
          <a:noFill/>
        </p:spPr>
        <p:txBody>
          <a:bodyPr wrap="square" rtlCol="0">
            <a:spAutoFit/>
          </a:bodyPr>
          <a:lstStyle/>
          <a:p>
            <a:r>
              <a:rPr lang="en-IN" sz="2400" b="1" dirty="0">
                <a:solidFill>
                  <a:schemeClr val="bg1">
                    <a:lumMod val="85000"/>
                    <a:lumOff val="15000"/>
                  </a:schemeClr>
                </a:solidFill>
                <a:latin typeface="Georgia" panose="02040502050405020303" pitchFamily="18" charset="0"/>
              </a:rPr>
              <a:t>SUBMITTED BY:-</a:t>
            </a:r>
          </a:p>
          <a:p>
            <a:r>
              <a:rPr lang="en-IN" sz="2400" b="1" dirty="0">
                <a:solidFill>
                  <a:schemeClr val="bg1">
                    <a:lumMod val="85000"/>
                    <a:lumOff val="15000"/>
                  </a:schemeClr>
                </a:solidFill>
                <a:latin typeface="Franklin Gothic Book" panose="020B0503020102020204" pitchFamily="34" charset="0"/>
              </a:rPr>
              <a:t>Om Prasad Pradhan</a:t>
            </a:r>
          </a:p>
          <a:p>
            <a:r>
              <a:rPr lang="en-IN" sz="2400" b="1" dirty="0">
                <a:solidFill>
                  <a:schemeClr val="bg1">
                    <a:lumMod val="85000"/>
                    <a:lumOff val="15000"/>
                  </a:schemeClr>
                </a:solidFill>
                <a:latin typeface="Franklin Gothic Book" panose="020B0503020102020204" pitchFamily="34" charset="0"/>
              </a:rPr>
              <a:t>Jiban Jyoti Pradhan</a:t>
            </a:r>
          </a:p>
          <a:p>
            <a:r>
              <a:rPr lang="en-IN" sz="2400" b="1" dirty="0">
                <a:solidFill>
                  <a:schemeClr val="bg1">
                    <a:lumMod val="85000"/>
                    <a:lumOff val="15000"/>
                  </a:schemeClr>
                </a:solidFill>
                <a:latin typeface="Franklin Gothic Book" panose="020B0503020102020204" pitchFamily="34" charset="0"/>
              </a:rPr>
              <a:t>Subrat Paramanik</a:t>
            </a:r>
          </a:p>
        </p:txBody>
      </p:sp>
      <p:sp>
        <p:nvSpPr>
          <p:cNvPr id="12" name="TextBox 11">
            <a:extLst>
              <a:ext uri="{FF2B5EF4-FFF2-40B4-BE49-F238E27FC236}">
                <a16:creationId xmlns:a16="http://schemas.microsoft.com/office/drawing/2014/main" id="{E886AB9D-84A4-BEF4-53EF-2BE2E42B05D7}"/>
              </a:ext>
            </a:extLst>
          </p:cNvPr>
          <p:cNvSpPr txBox="1"/>
          <p:nvPr/>
        </p:nvSpPr>
        <p:spPr>
          <a:xfrm>
            <a:off x="2652967" y="5392172"/>
            <a:ext cx="5878386" cy="954107"/>
          </a:xfrm>
          <a:prstGeom prst="rect">
            <a:avLst/>
          </a:prstGeom>
          <a:noFill/>
        </p:spPr>
        <p:txBody>
          <a:bodyPr wrap="square" rtlCol="0">
            <a:spAutoFit/>
          </a:bodyPr>
          <a:lstStyle/>
          <a:p>
            <a:pPr algn="ctr"/>
            <a:r>
              <a:rPr lang="en-IN" sz="2800" i="1" dirty="0">
                <a:solidFill>
                  <a:schemeClr val="bg1">
                    <a:lumMod val="85000"/>
                    <a:lumOff val="15000"/>
                  </a:schemeClr>
                </a:solidFill>
                <a:latin typeface="Bookman Old Style" panose="02050604050505020204" pitchFamily="18" charset="0"/>
                <a:cs typeface="Times New Roman" panose="02020603050405020304" pitchFamily="18" charset="0"/>
              </a:rPr>
              <a:t>Dept. of BSH</a:t>
            </a:r>
          </a:p>
          <a:p>
            <a:pPr algn="ctr"/>
            <a:r>
              <a:rPr lang="en-IN" sz="2800" i="1" dirty="0">
                <a:solidFill>
                  <a:schemeClr val="bg1">
                    <a:lumMod val="85000"/>
                    <a:lumOff val="15000"/>
                  </a:schemeClr>
                </a:solidFill>
                <a:latin typeface="Bookman Old Style" panose="02050604050505020204" pitchFamily="18" charset="0"/>
                <a:cs typeface="Times New Roman" panose="02020603050405020304" pitchFamily="18" charset="0"/>
              </a:rPr>
              <a:t>GIET University, </a:t>
            </a:r>
            <a:r>
              <a:rPr lang="en-IN" sz="2800" i="1" dirty="0" err="1">
                <a:solidFill>
                  <a:schemeClr val="bg1">
                    <a:lumMod val="85000"/>
                    <a:lumOff val="15000"/>
                  </a:schemeClr>
                </a:solidFill>
                <a:latin typeface="Bookman Old Style" panose="02050604050505020204" pitchFamily="18" charset="0"/>
                <a:cs typeface="Times New Roman" panose="02020603050405020304" pitchFamily="18" charset="0"/>
              </a:rPr>
              <a:t>Gunupur</a:t>
            </a:r>
            <a:endParaRPr lang="en-IN" sz="2800" i="1" dirty="0">
              <a:solidFill>
                <a:schemeClr val="bg1">
                  <a:lumMod val="85000"/>
                  <a:lumOff val="15000"/>
                </a:schemeClr>
              </a:solidFill>
              <a:latin typeface="Bookman Old Style" panose="020506040505050202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FD065D7E-8B99-7A04-6374-418C6A1F715E}"/>
              </a:ext>
            </a:extLst>
          </p:cNvPr>
          <p:cNvSpPr txBox="1"/>
          <p:nvPr/>
        </p:nvSpPr>
        <p:spPr>
          <a:xfrm>
            <a:off x="3831770" y="771573"/>
            <a:ext cx="6368143" cy="923330"/>
          </a:xfrm>
          <a:prstGeom prst="rect">
            <a:avLst/>
          </a:prstGeom>
          <a:noFill/>
        </p:spPr>
        <p:txBody>
          <a:bodyPr wrap="square" rtlCol="0">
            <a:spAutoFit/>
          </a:bodyPr>
          <a:lstStyle/>
          <a:p>
            <a:r>
              <a:rPr lang="en-IN" sz="5400" b="1" dirty="0">
                <a:solidFill>
                  <a:schemeClr val="bg1">
                    <a:lumMod val="85000"/>
                    <a:lumOff val="15000"/>
                  </a:schemeClr>
                </a:solidFill>
                <a:latin typeface="Algerian" panose="04020705040A02060702" pitchFamily="82" charset="0"/>
              </a:rPr>
              <a:t>Organic Farming</a:t>
            </a:r>
          </a:p>
        </p:txBody>
      </p:sp>
      <p:sp>
        <p:nvSpPr>
          <p:cNvPr id="5" name="Slide Number Placeholder 4">
            <a:extLst>
              <a:ext uri="{FF2B5EF4-FFF2-40B4-BE49-F238E27FC236}">
                <a16:creationId xmlns:a16="http://schemas.microsoft.com/office/drawing/2014/main" id="{79721346-5463-9C25-E340-AAA1BF6B1939}"/>
              </a:ext>
            </a:extLst>
          </p:cNvPr>
          <p:cNvSpPr>
            <a:spLocks noGrp="1"/>
          </p:cNvSpPr>
          <p:nvPr>
            <p:ph type="sldNum" sz="quarter" idx="12"/>
          </p:nvPr>
        </p:nvSpPr>
        <p:spPr>
          <a:xfrm>
            <a:off x="8392886" y="6060894"/>
            <a:ext cx="2743200" cy="365125"/>
          </a:xfrm>
        </p:spPr>
        <p:txBody>
          <a:bodyPr/>
          <a:lstStyle/>
          <a:p>
            <a:fld id="{54EF11D4-B8B5-486C-A4F7-E3E35C9ECCC8}" type="slidenum">
              <a:rPr lang="en-IN" sz="4000" smtClean="0">
                <a:solidFill>
                  <a:schemeClr val="tx1"/>
                </a:solidFill>
                <a:latin typeface="Times New Roman" panose="02020603050405020304" pitchFamily="18" charset="0"/>
                <a:cs typeface="Times New Roman" panose="02020603050405020304" pitchFamily="18" charset="0"/>
              </a:rPr>
              <a:t>1</a:t>
            </a:fld>
            <a:endParaRPr lang="en-IN" sz="4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3091612"/>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0FDB24-08DC-FC6F-18BF-82C25DA14BB2}"/>
              </a:ext>
            </a:extLst>
          </p:cNvPr>
          <p:cNvSpPr txBox="1"/>
          <p:nvPr/>
        </p:nvSpPr>
        <p:spPr>
          <a:xfrm>
            <a:off x="1396181" y="845574"/>
            <a:ext cx="9409471" cy="2492990"/>
          </a:xfrm>
          <a:prstGeom prst="rect">
            <a:avLst/>
          </a:prstGeom>
          <a:noFill/>
        </p:spPr>
        <p:txBody>
          <a:bodyPr wrap="square" rtlCol="0">
            <a:spAutoFit/>
          </a:bodyPr>
          <a:lstStyle/>
          <a:p>
            <a:pPr algn="ctr"/>
            <a:r>
              <a:rPr lang="en-US" sz="36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rPr>
              <a:t>Growth Of Organic Farming In India</a:t>
            </a:r>
          </a:p>
          <a:p>
            <a:pPr marL="342900" indent="-342900" algn="just">
              <a:buFont typeface="Wingdings" panose="05000000000000000000" pitchFamily="2" charset="2"/>
              <a:buChar char="§"/>
            </a:pPr>
            <a:r>
              <a:rPr lang="en-US" sz="2400" dirty="0">
                <a:latin typeface="Times New Roman" panose="02020603050405020304" pitchFamily="18" charset="0"/>
                <a:ea typeface="Cambria" panose="02040503050406030204" pitchFamily="18" charset="0"/>
                <a:cs typeface="Times New Roman" panose="02020603050405020304" pitchFamily="18" charset="0"/>
              </a:rPr>
              <a:t>With the increasing demand for organic products in India, the certification and regulation of the organic sector came into being and thrived.</a:t>
            </a:r>
          </a:p>
          <a:p>
            <a:pPr marL="342900" indent="-342900" algn="just">
              <a:buFont typeface="Wingdings" panose="05000000000000000000" pitchFamily="2" charset="2"/>
              <a:buChar char="§"/>
            </a:pPr>
            <a:r>
              <a:rPr lang="en-US" sz="2400" dirty="0">
                <a:latin typeface="Times New Roman" panose="02020603050405020304" pitchFamily="18" charset="0"/>
                <a:ea typeface="Cambria" panose="02040503050406030204" pitchFamily="18" charset="0"/>
                <a:cs typeface="Times New Roman" panose="02020603050405020304" pitchFamily="18" charset="0"/>
              </a:rPr>
              <a:t>As a result of its growing importance, the organic farming sector in India has </a:t>
            </a:r>
            <a:r>
              <a:rPr lang="en-GB" sz="2400" dirty="0">
                <a:latin typeface="Times New Roman" panose="02020603050405020304" pitchFamily="18" charset="0"/>
                <a:ea typeface="Cambria" panose="02040503050406030204" pitchFamily="18" charset="0"/>
                <a:cs typeface="Times New Roman" panose="02020603050405020304" pitchFamily="18" charset="0"/>
              </a:rPr>
              <a:t>very much</a:t>
            </a:r>
            <a:r>
              <a:rPr lang="en-US" sz="2400" dirty="0">
                <a:latin typeface="Times New Roman" panose="02020603050405020304" pitchFamily="18" charset="0"/>
                <a:ea typeface="Cambria" panose="02040503050406030204" pitchFamily="18" charset="0"/>
                <a:cs typeface="Times New Roman" panose="02020603050405020304" pitchFamily="18" charset="0"/>
              </a:rPr>
              <a:t> increased over the course of years.</a:t>
            </a:r>
            <a:endParaRPr lang="en-IN" sz="2400" dirty="0">
              <a:latin typeface="Times New Roman" panose="02020603050405020304" pitchFamily="18" charset="0"/>
              <a:ea typeface="Cambria" panose="020405030504060302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43AFDAFB-DFAB-586A-CD98-762EE82E43AA}"/>
              </a:ext>
            </a:extLst>
          </p:cNvPr>
          <p:cNvSpPr>
            <a:spLocks noGrp="1"/>
          </p:cNvSpPr>
          <p:nvPr>
            <p:ph type="sldNum" sz="quarter" idx="12"/>
          </p:nvPr>
        </p:nvSpPr>
        <p:spPr/>
        <p:txBody>
          <a:bodyPr/>
          <a:lstStyle/>
          <a:p>
            <a:fld id="{54EF11D4-B8B5-486C-A4F7-E3E35C9ECCC8}" type="slidenum">
              <a:rPr lang="en-IN" sz="4000" smtClean="0">
                <a:solidFill>
                  <a:schemeClr val="tx1"/>
                </a:solidFill>
                <a:latin typeface="Times New Roman" panose="02020603050405020304" pitchFamily="18" charset="0"/>
                <a:cs typeface="Times New Roman" panose="02020603050405020304" pitchFamily="18" charset="0"/>
              </a:rPr>
              <a:t>10</a:t>
            </a:fld>
            <a:endParaRPr lang="en-IN" sz="4000" dirty="0">
              <a:solidFill>
                <a:schemeClr val="tx1"/>
              </a:solidFill>
              <a:latin typeface="Times New Roman" panose="02020603050405020304" pitchFamily="18" charset="0"/>
              <a:cs typeface="Times New Roman" panose="02020603050405020304" pitchFamily="18" charset="0"/>
            </a:endParaRPr>
          </a:p>
        </p:txBody>
      </p:sp>
      <p:pic>
        <p:nvPicPr>
          <p:cNvPr id="4" name="Picture 5">
            <a:extLst>
              <a:ext uri="{FF2B5EF4-FFF2-40B4-BE49-F238E27FC236}">
                <a16:creationId xmlns:a16="http://schemas.microsoft.com/office/drawing/2014/main" id="{3FCA897F-A3E1-FD39-8DEC-5C948FD944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6348" y="3338564"/>
            <a:ext cx="8976852" cy="3256935"/>
          </a:xfrm>
          <a:prstGeom prst="rect">
            <a:avLst/>
          </a:prstGeom>
        </p:spPr>
      </p:pic>
    </p:spTree>
    <p:extLst>
      <p:ext uri="{BB962C8B-B14F-4D97-AF65-F5344CB8AC3E}">
        <p14:creationId xmlns:p14="http://schemas.microsoft.com/office/powerpoint/2010/main" val="2008219935"/>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253437E-9A03-B672-DCBD-71AB70D96ECB}"/>
              </a:ext>
            </a:extLst>
          </p:cNvPr>
          <p:cNvPicPr>
            <a:picLocks noChangeAspect="1"/>
          </p:cNvPicPr>
          <p:nvPr/>
        </p:nvPicPr>
        <p:blipFill>
          <a:blip r:embed="rId2"/>
          <a:stretch>
            <a:fillRect/>
          </a:stretch>
        </p:blipFill>
        <p:spPr>
          <a:xfrm>
            <a:off x="0" y="0"/>
            <a:ext cx="12192000" cy="6857999"/>
          </a:xfrm>
          <a:prstGeom prst="rect">
            <a:avLst/>
          </a:prstGeom>
        </p:spPr>
      </p:pic>
      <p:sp>
        <p:nvSpPr>
          <p:cNvPr id="4" name="Slide Number Placeholder 3">
            <a:extLst>
              <a:ext uri="{FF2B5EF4-FFF2-40B4-BE49-F238E27FC236}">
                <a16:creationId xmlns:a16="http://schemas.microsoft.com/office/drawing/2014/main" id="{D60C9B63-A5C4-4186-3144-78EE4998CCC7}"/>
              </a:ext>
            </a:extLst>
          </p:cNvPr>
          <p:cNvSpPr>
            <a:spLocks noGrp="1"/>
          </p:cNvSpPr>
          <p:nvPr>
            <p:ph type="sldNum" sz="quarter" idx="12"/>
          </p:nvPr>
        </p:nvSpPr>
        <p:spPr/>
        <p:txBody>
          <a:bodyPr/>
          <a:lstStyle/>
          <a:p>
            <a:fld id="{54EF11D4-B8B5-486C-A4F7-E3E35C9ECCC8}" type="slidenum">
              <a:rPr lang="en-IN" sz="4000" smtClean="0">
                <a:solidFill>
                  <a:schemeClr val="tx1"/>
                </a:solidFill>
                <a:latin typeface="Times New Roman" panose="02020603050405020304" pitchFamily="18" charset="0"/>
                <a:cs typeface="Times New Roman" panose="02020603050405020304" pitchFamily="18" charset="0"/>
              </a:rPr>
              <a:t>11</a:t>
            </a:fld>
            <a:endParaRPr lang="en-IN" sz="4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63570900"/>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1F276D2-46ED-A3C8-7F0C-6FE554567DC6}"/>
              </a:ext>
            </a:extLst>
          </p:cNvPr>
          <p:cNvSpPr txBox="1"/>
          <p:nvPr/>
        </p:nvSpPr>
        <p:spPr>
          <a:xfrm>
            <a:off x="1248698" y="599767"/>
            <a:ext cx="9551730" cy="3600986"/>
          </a:xfrm>
          <a:prstGeom prst="rect">
            <a:avLst/>
          </a:prstGeom>
          <a:noFill/>
        </p:spPr>
        <p:txBody>
          <a:bodyPr wrap="square" rtlCol="0">
            <a:spAutoFit/>
          </a:bodyPr>
          <a:lstStyle/>
          <a:p>
            <a:pPr algn="ctr"/>
            <a:r>
              <a:rPr lang="en-US" sz="36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rPr>
              <a:t>What is Organic Farming ?</a:t>
            </a:r>
            <a:endParaRPr lang="en-US" sz="20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endParaRPr>
          </a:p>
          <a:p>
            <a:pPr marL="342900" indent="-342900" algn="just">
              <a:buFont typeface="Wingdings" panose="05000000000000000000" pitchFamily="2" charset="2"/>
              <a:buChar char="§"/>
            </a:pPr>
            <a:r>
              <a:rPr lang="en-GB" sz="2400" dirty="0">
                <a:latin typeface="Times New Roman" panose="02020603050405020304" pitchFamily="18" charset="0"/>
                <a:ea typeface="Cambria" panose="02040503050406030204" pitchFamily="18" charset="0"/>
                <a:cs typeface="Times New Roman" panose="02020603050405020304" pitchFamily="18" charset="0"/>
              </a:rPr>
              <a:t>Organic farming is also known as ecological farming or biological farming, it is an agricultural system that uses fertilizers of organic origin such as compost manure, green manure, and bone meal and places emphasis on techniques such as crop rotation and companion planting</a:t>
            </a:r>
            <a:r>
              <a:rPr lang="en-US" sz="2400" dirty="0">
                <a:latin typeface="Times New Roman" panose="02020603050405020304" pitchFamily="18" charset="0"/>
                <a:ea typeface="Cambria" panose="02040503050406030204" pitchFamily="18" charset="0"/>
                <a:cs typeface="Times New Roman" panose="02020603050405020304" pitchFamily="18" charset="0"/>
              </a:rPr>
              <a:t>.</a:t>
            </a:r>
            <a:endParaRPr lang="en-GB" sz="2400" dirty="0">
              <a:latin typeface="Times New Roman" panose="02020603050405020304" pitchFamily="18" charset="0"/>
              <a:ea typeface="Cambria" panose="02040503050406030204" pitchFamily="18" charset="0"/>
              <a:cs typeface="Times New Roman" panose="02020603050405020304" pitchFamily="18" charset="0"/>
            </a:endParaRPr>
          </a:p>
          <a:p>
            <a:pPr marL="342900" indent="-342900" algn="just">
              <a:buFont typeface="Wingdings" panose="05000000000000000000" pitchFamily="2" charset="2"/>
              <a:buChar char="§"/>
            </a:pPr>
            <a:r>
              <a:rPr lang="en-GB" sz="2400" dirty="0">
                <a:latin typeface="Times New Roman" panose="02020603050405020304" pitchFamily="18" charset="0"/>
                <a:ea typeface="Cambria" panose="02040503050406030204" pitchFamily="18" charset="0"/>
                <a:cs typeface="Times New Roman" panose="02020603050405020304" pitchFamily="18" charset="0"/>
              </a:rPr>
              <a:t>Organic farming certification in India is governed by The National Programme for Organic Production (NPOP) under the Ministry of Commerce &amp; Industry.</a:t>
            </a:r>
          </a:p>
          <a:p>
            <a:pPr marL="342900" indent="-342900">
              <a:buFont typeface="Wingdings" panose="05000000000000000000" pitchFamily="2" charset="2"/>
              <a:buChar char="§"/>
            </a:pPr>
            <a:endParaRPr lang="en-IN" sz="2400" dirty="0">
              <a:latin typeface="Times New Roman" panose="02020603050405020304" pitchFamily="18" charset="0"/>
              <a:ea typeface="Cambria" panose="02040503050406030204" pitchFamily="18" charset="0"/>
              <a:cs typeface="Times New Roman" panose="02020603050405020304" pitchFamily="18" charset="0"/>
            </a:endParaRPr>
          </a:p>
        </p:txBody>
      </p:sp>
      <p:pic>
        <p:nvPicPr>
          <p:cNvPr id="3" name="object 2">
            <a:extLst>
              <a:ext uri="{FF2B5EF4-FFF2-40B4-BE49-F238E27FC236}">
                <a16:creationId xmlns:a16="http://schemas.microsoft.com/office/drawing/2014/main" id="{411111DB-A650-0161-9574-22350A5E9486}"/>
              </a:ext>
            </a:extLst>
          </p:cNvPr>
          <p:cNvPicPr/>
          <p:nvPr/>
        </p:nvPicPr>
        <p:blipFill rotWithShape="1">
          <a:blip r:embed="rId2" cstate="print"/>
          <a:srcRect t="50001"/>
          <a:stretch/>
        </p:blipFill>
        <p:spPr>
          <a:xfrm>
            <a:off x="1391572" y="3807835"/>
            <a:ext cx="9099447" cy="2879877"/>
          </a:xfrm>
          <a:prstGeom prst="rect">
            <a:avLst/>
          </a:prstGeom>
        </p:spPr>
      </p:pic>
      <p:sp>
        <p:nvSpPr>
          <p:cNvPr id="5" name="Slide Number Placeholder 4">
            <a:extLst>
              <a:ext uri="{FF2B5EF4-FFF2-40B4-BE49-F238E27FC236}">
                <a16:creationId xmlns:a16="http://schemas.microsoft.com/office/drawing/2014/main" id="{A34A2057-8731-21DC-2095-C3CC9122787D}"/>
              </a:ext>
            </a:extLst>
          </p:cNvPr>
          <p:cNvSpPr>
            <a:spLocks noGrp="1"/>
          </p:cNvSpPr>
          <p:nvPr>
            <p:ph type="sldNum" sz="quarter" idx="12"/>
          </p:nvPr>
        </p:nvSpPr>
        <p:spPr/>
        <p:txBody>
          <a:bodyPr/>
          <a:lstStyle/>
          <a:p>
            <a:fld id="{54EF11D4-B8B5-486C-A4F7-E3E35C9ECCC8}" type="slidenum">
              <a:rPr lang="en-IN" sz="4000" smtClean="0">
                <a:solidFill>
                  <a:schemeClr val="tx1"/>
                </a:solidFill>
                <a:latin typeface="Times New Roman" panose="02020603050405020304" pitchFamily="18" charset="0"/>
                <a:cs typeface="Times New Roman" panose="02020603050405020304" pitchFamily="18" charset="0"/>
              </a:rPr>
              <a:t>2</a:t>
            </a:fld>
            <a:endParaRPr lang="en-IN" sz="4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20244407"/>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5BD1BC-AF62-428E-AC63-D34D13665726}"/>
              </a:ext>
            </a:extLst>
          </p:cNvPr>
          <p:cNvSpPr txBox="1"/>
          <p:nvPr/>
        </p:nvSpPr>
        <p:spPr>
          <a:xfrm>
            <a:off x="1189703" y="540774"/>
            <a:ext cx="9438968" cy="2492990"/>
          </a:xfrm>
          <a:prstGeom prst="rect">
            <a:avLst/>
          </a:prstGeom>
          <a:noFill/>
        </p:spPr>
        <p:txBody>
          <a:bodyPr wrap="square" rtlCol="0">
            <a:spAutoFit/>
          </a:bodyPr>
          <a:lstStyle/>
          <a:p>
            <a:pPr algn="ctr"/>
            <a:r>
              <a:rPr lang="en-GB" sz="36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rPr>
              <a:t>Components of Organic Farming</a:t>
            </a:r>
            <a:endParaRPr lang="en-US" sz="36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endParaRPr>
          </a:p>
          <a:p>
            <a:pPr marL="342900" indent="-342900" algn="just">
              <a:buFont typeface="Wingdings" panose="05000000000000000000" pitchFamily="2" charset="2"/>
              <a:buChar char="§"/>
            </a:pPr>
            <a:r>
              <a:rPr lang="en-US" sz="2400" dirty="0">
                <a:latin typeface="Times New Roman" panose="02020603050405020304" pitchFamily="18" charset="0"/>
                <a:ea typeface="Cambria" panose="02040503050406030204" pitchFamily="18" charset="0"/>
                <a:cs typeface="Times New Roman" panose="02020603050405020304" pitchFamily="18" charset="0"/>
              </a:rPr>
              <a:t>It involves the use of biological materials, avoiding synthetic substances and maintaining ecological balance thereby minimizing pollution and wastage.</a:t>
            </a:r>
          </a:p>
          <a:p>
            <a:pPr marL="342900" indent="-342900" algn="just">
              <a:buFont typeface="Wingdings" panose="05000000000000000000" pitchFamily="2" charset="2"/>
              <a:buChar char="§"/>
            </a:pPr>
            <a:r>
              <a:rPr lang="en-US" sz="2400" dirty="0">
                <a:latin typeface="Times New Roman" panose="02020603050405020304" pitchFamily="18" charset="0"/>
                <a:ea typeface="Cambria" panose="02040503050406030204" pitchFamily="18" charset="0"/>
                <a:cs typeface="Times New Roman" panose="02020603050405020304" pitchFamily="18" charset="0"/>
              </a:rPr>
              <a:t>It </a:t>
            </a:r>
            <a:r>
              <a:rPr lang="en-GB" sz="2400" dirty="0">
                <a:latin typeface="Times New Roman" panose="02020603050405020304" pitchFamily="18" charset="0"/>
                <a:ea typeface="Cambria" panose="02040503050406030204" pitchFamily="18" charset="0"/>
                <a:cs typeface="Times New Roman" panose="02020603050405020304" pitchFamily="18" charset="0"/>
              </a:rPr>
              <a:t>also </a:t>
            </a:r>
            <a:r>
              <a:rPr lang="en-US" sz="2400" dirty="0">
                <a:latin typeface="Times New Roman" panose="02020603050405020304" pitchFamily="18" charset="0"/>
                <a:ea typeface="Cambria" panose="02040503050406030204" pitchFamily="18" charset="0"/>
                <a:cs typeface="Times New Roman" panose="02020603050405020304" pitchFamily="18" charset="0"/>
              </a:rPr>
              <a:t>includes processes like crop rotation, green manure, organic waste management, biological pest control, etc.</a:t>
            </a:r>
            <a:endParaRPr lang="en-IN" sz="2400" dirty="0">
              <a:latin typeface="Times New Roman" panose="02020603050405020304" pitchFamily="18" charset="0"/>
              <a:ea typeface="Cambria" panose="020405030504060302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C2389191-B95E-2F1D-7CCF-E5E756D7058F}"/>
              </a:ext>
            </a:extLst>
          </p:cNvPr>
          <p:cNvPicPr>
            <a:picLocks noChangeAspect="1"/>
          </p:cNvPicPr>
          <p:nvPr/>
        </p:nvPicPr>
        <p:blipFill>
          <a:blip r:embed="rId2"/>
          <a:stretch>
            <a:fillRect/>
          </a:stretch>
        </p:blipFill>
        <p:spPr>
          <a:xfrm>
            <a:off x="1189703" y="3033765"/>
            <a:ext cx="9438968" cy="3691500"/>
          </a:xfrm>
          <a:prstGeom prst="rect">
            <a:avLst/>
          </a:prstGeom>
        </p:spPr>
      </p:pic>
      <p:sp>
        <p:nvSpPr>
          <p:cNvPr id="5" name="Slide Number Placeholder 4">
            <a:extLst>
              <a:ext uri="{FF2B5EF4-FFF2-40B4-BE49-F238E27FC236}">
                <a16:creationId xmlns:a16="http://schemas.microsoft.com/office/drawing/2014/main" id="{EC5CFEE6-B034-9895-C7E3-12748E639566}"/>
              </a:ext>
            </a:extLst>
          </p:cNvPr>
          <p:cNvSpPr>
            <a:spLocks noGrp="1"/>
          </p:cNvSpPr>
          <p:nvPr>
            <p:ph type="sldNum" sz="quarter" idx="12"/>
          </p:nvPr>
        </p:nvSpPr>
        <p:spPr/>
        <p:txBody>
          <a:bodyPr/>
          <a:lstStyle/>
          <a:p>
            <a:fld id="{54EF11D4-B8B5-486C-A4F7-E3E35C9ECCC8}" type="slidenum">
              <a:rPr lang="en-IN" sz="4000" smtClean="0">
                <a:solidFill>
                  <a:schemeClr val="tx1"/>
                </a:solidFill>
                <a:latin typeface="Times New Roman" panose="02020603050405020304" pitchFamily="18" charset="0"/>
                <a:cs typeface="Times New Roman" panose="02020603050405020304" pitchFamily="18" charset="0"/>
              </a:rPr>
              <a:t>3</a:t>
            </a:fld>
            <a:endParaRPr lang="en-IN" sz="4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28653316"/>
      </p:ext>
    </p:extLst>
  </p:cSld>
  <p:clrMapOvr>
    <a:masterClrMapping/>
  </p:clrMapOvr>
  <p:transition spd="slow">
    <p:wheel spokes="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F17A2B-B6A1-3615-14DF-743F70F89DB1}"/>
              </a:ext>
            </a:extLst>
          </p:cNvPr>
          <p:cNvSpPr txBox="1"/>
          <p:nvPr/>
        </p:nvSpPr>
        <p:spPr>
          <a:xfrm>
            <a:off x="1386348" y="615839"/>
            <a:ext cx="9704439" cy="2862322"/>
          </a:xfrm>
          <a:prstGeom prst="rect">
            <a:avLst/>
          </a:prstGeom>
          <a:noFill/>
        </p:spPr>
        <p:txBody>
          <a:bodyPr wrap="square" rtlCol="0">
            <a:spAutoFit/>
          </a:bodyPr>
          <a:lstStyle/>
          <a:p>
            <a:pPr algn="ctr"/>
            <a:r>
              <a:rPr lang="en-US" sz="36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rPr>
              <a:t>Aims Of Organic Farming</a:t>
            </a:r>
            <a:endParaRPr lang="en-GB" sz="36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endParaRPr>
          </a:p>
          <a:p>
            <a:pPr algn="ctr"/>
            <a:endParaRPr lang="en-US" sz="2400" dirty="0">
              <a:latin typeface="Times New Roman" panose="02020603050405020304" pitchFamily="18" charset="0"/>
              <a:ea typeface="Cambria" panose="02040503050406030204" pitchFamily="18" charset="0"/>
              <a:cs typeface="Times New Roman" panose="02020603050405020304" pitchFamily="18" charset="0"/>
            </a:endParaRPr>
          </a:p>
          <a:p>
            <a:pPr marL="342900" indent="-342900" algn="just">
              <a:buFont typeface="Wingdings" panose="05000000000000000000" pitchFamily="2" charset="2"/>
              <a:buChar char="§"/>
            </a:pPr>
            <a:r>
              <a:rPr lang="en-US" sz="2400" dirty="0">
                <a:latin typeface="Times New Roman" panose="02020603050405020304" pitchFamily="18" charset="0"/>
                <a:ea typeface="Cambria" panose="02040503050406030204" pitchFamily="18" charset="0"/>
                <a:cs typeface="Times New Roman" panose="02020603050405020304" pitchFamily="18" charset="0"/>
              </a:rPr>
              <a:t>To maintain the long term fertility of the </a:t>
            </a:r>
            <a:r>
              <a:rPr lang="en-GB" sz="2400" dirty="0">
                <a:latin typeface="Times New Roman" panose="02020603050405020304" pitchFamily="18" charset="0"/>
                <a:ea typeface="Cambria" panose="02040503050406030204" pitchFamily="18" charset="0"/>
                <a:cs typeface="Times New Roman" panose="02020603050405020304" pitchFamily="18" charset="0"/>
              </a:rPr>
              <a:t>soil.</a:t>
            </a:r>
          </a:p>
          <a:p>
            <a:pPr marL="342900" indent="-342900">
              <a:buFont typeface="Wingdings" panose="05000000000000000000" pitchFamily="2" charset="2"/>
              <a:buChar char="§"/>
            </a:pPr>
            <a:r>
              <a:rPr lang="en-GB" sz="2400" dirty="0">
                <a:latin typeface="Times New Roman" panose="02020603050405020304" pitchFamily="18" charset="0"/>
                <a:ea typeface="Cambria" panose="02040503050406030204" pitchFamily="18" charset="0"/>
                <a:cs typeface="Times New Roman" panose="02020603050405020304" pitchFamily="18" charset="0"/>
              </a:rPr>
              <a:t>To</a:t>
            </a:r>
            <a:r>
              <a:rPr lang="en-US" sz="2400" dirty="0">
                <a:latin typeface="Times New Roman" panose="02020603050405020304" pitchFamily="18" charset="0"/>
                <a:ea typeface="Cambria" panose="02040503050406030204" pitchFamily="18" charset="0"/>
                <a:cs typeface="Times New Roman" panose="02020603050405020304" pitchFamily="18" charset="0"/>
              </a:rPr>
              <a:t> reduce the input cost.</a:t>
            </a:r>
          </a:p>
          <a:p>
            <a:pPr marL="342900" indent="-342900">
              <a:buFont typeface="Wingdings" panose="05000000000000000000" pitchFamily="2" charset="2"/>
              <a:buChar char="§"/>
            </a:pPr>
            <a:r>
              <a:rPr lang="en-US" sz="2400" dirty="0">
                <a:latin typeface="Times New Roman" panose="02020603050405020304" pitchFamily="18" charset="0"/>
                <a:ea typeface="Cambria" panose="02040503050406030204" pitchFamily="18" charset="0"/>
                <a:cs typeface="Times New Roman" panose="02020603050405020304" pitchFamily="18" charset="0"/>
              </a:rPr>
              <a:t>To effectively utilize the natural resources.</a:t>
            </a:r>
          </a:p>
          <a:p>
            <a:pPr marL="342900" indent="-342900">
              <a:buFont typeface="Wingdings" panose="05000000000000000000" pitchFamily="2" charset="2"/>
              <a:buChar char="§"/>
            </a:pPr>
            <a:r>
              <a:rPr lang="en-US" sz="2400" dirty="0">
                <a:latin typeface="Times New Roman" panose="02020603050405020304" pitchFamily="18" charset="0"/>
                <a:ea typeface="Cambria" panose="02040503050406030204" pitchFamily="18" charset="0"/>
                <a:cs typeface="Times New Roman" panose="02020603050405020304" pitchFamily="18" charset="0"/>
              </a:rPr>
              <a:t>To avoid all forms of pollution caused by agricultural techniques. </a:t>
            </a:r>
          </a:p>
          <a:p>
            <a:pPr marL="342900" indent="-342900">
              <a:buFont typeface="Wingdings" panose="05000000000000000000" pitchFamily="2" charset="2"/>
              <a:buChar char="§"/>
            </a:pPr>
            <a:r>
              <a:rPr lang="en-US" sz="2400" dirty="0">
                <a:latin typeface="Times New Roman" panose="02020603050405020304" pitchFamily="18" charset="0"/>
                <a:ea typeface="Cambria" panose="02040503050406030204" pitchFamily="18" charset="0"/>
                <a:cs typeface="Times New Roman" panose="02020603050405020304" pitchFamily="18" charset="0"/>
              </a:rPr>
              <a:t>To provide a quality foodstuff.</a:t>
            </a:r>
            <a:endParaRPr lang="en-IN" sz="2400" dirty="0">
              <a:latin typeface="Times New Roman" panose="02020603050405020304" pitchFamily="18" charset="0"/>
              <a:ea typeface="Cambria" panose="020405030504060302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81462627-0042-E60B-C780-4FF24CE31ED0}"/>
              </a:ext>
            </a:extLst>
          </p:cNvPr>
          <p:cNvPicPr>
            <a:picLocks noChangeAspect="1"/>
          </p:cNvPicPr>
          <p:nvPr/>
        </p:nvPicPr>
        <p:blipFill>
          <a:blip r:embed="rId2"/>
          <a:stretch>
            <a:fillRect/>
          </a:stretch>
        </p:blipFill>
        <p:spPr>
          <a:xfrm>
            <a:off x="1529223" y="3674645"/>
            <a:ext cx="8972090" cy="2862322"/>
          </a:xfrm>
          <a:prstGeom prst="rect">
            <a:avLst/>
          </a:prstGeom>
        </p:spPr>
      </p:pic>
      <p:sp>
        <p:nvSpPr>
          <p:cNvPr id="5" name="Slide Number Placeholder 4">
            <a:extLst>
              <a:ext uri="{FF2B5EF4-FFF2-40B4-BE49-F238E27FC236}">
                <a16:creationId xmlns:a16="http://schemas.microsoft.com/office/drawing/2014/main" id="{477E3352-A94A-DC44-0147-B3612C73BFF9}"/>
              </a:ext>
            </a:extLst>
          </p:cNvPr>
          <p:cNvSpPr>
            <a:spLocks noGrp="1"/>
          </p:cNvSpPr>
          <p:nvPr>
            <p:ph type="sldNum" sz="quarter" idx="12"/>
          </p:nvPr>
        </p:nvSpPr>
        <p:spPr>
          <a:xfrm>
            <a:off x="8991600" y="6354405"/>
            <a:ext cx="2743200" cy="365125"/>
          </a:xfrm>
        </p:spPr>
        <p:txBody>
          <a:bodyPr/>
          <a:lstStyle/>
          <a:p>
            <a:fld id="{54EF11D4-B8B5-486C-A4F7-E3E35C9ECCC8}" type="slidenum">
              <a:rPr lang="en-IN" sz="4000" smtClean="0">
                <a:solidFill>
                  <a:schemeClr val="tx1"/>
                </a:solidFill>
                <a:latin typeface="Times New Roman" panose="02020603050405020304" pitchFamily="18" charset="0"/>
                <a:cs typeface="Times New Roman" panose="02020603050405020304" pitchFamily="18" charset="0"/>
              </a:rPr>
              <a:t>4</a:t>
            </a:fld>
            <a:endParaRPr lang="en-IN" sz="4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4752348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CF322E-B8CC-F435-DE46-3C787DA45B4C}"/>
              </a:ext>
            </a:extLst>
          </p:cNvPr>
          <p:cNvSpPr txBox="1"/>
          <p:nvPr/>
        </p:nvSpPr>
        <p:spPr>
          <a:xfrm>
            <a:off x="3357180" y="328535"/>
            <a:ext cx="5453446" cy="646331"/>
          </a:xfrm>
          <a:prstGeom prst="rect">
            <a:avLst/>
          </a:prstGeom>
          <a:noFill/>
        </p:spPr>
        <p:txBody>
          <a:bodyPr wrap="square" rtlCol="0">
            <a:spAutoFit/>
          </a:bodyPr>
          <a:lstStyle/>
          <a:p>
            <a:r>
              <a:rPr lang="en-GB" sz="36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rPr>
              <a:t>Types of</a:t>
            </a:r>
            <a:r>
              <a:rPr lang="en-IN" sz="36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rPr>
              <a:t> Organic Farming</a:t>
            </a:r>
          </a:p>
        </p:txBody>
      </p:sp>
      <p:pic>
        <p:nvPicPr>
          <p:cNvPr id="3" name="Picture 2">
            <a:extLst>
              <a:ext uri="{FF2B5EF4-FFF2-40B4-BE49-F238E27FC236}">
                <a16:creationId xmlns:a16="http://schemas.microsoft.com/office/drawing/2014/main" id="{116635F0-C4AF-6B8D-08FD-CB6F015A6202}"/>
              </a:ext>
            </a:extLst>
          </p:cNvPr>
          <p:cNvPicPr>
            <a:picLocks noChangeAspect="1"/>
          </p:cNvPicPr>
          <p:nvPr/>
        </p:nvPicPr>
        <p:blipFill>
          <a:blip r:embed="rId2"/>
          <a:stretch>
            <a:fillRect/>
          </a:stretch>
        </p:blipFill>
        <p:spPr>
          <a:xfrm>
            <a:off x="2113936" y="1322287"/>
            <a:ext cx="7993626" cy="5353816"/>
          </a:xfrm>
          <a:prstGeom prst="rect">
            <a:avLst/>
          </a:prstGeom>
        </p:spPr>
      </p:pic>
      <p:sp>
        <p:nvSpPr>
          <p:cNvPr id="5" name="Slide Number Placeholder 4">
            <a:extLst>
              <a:ext uri="{FF2B5EF4-FFF2-40B4-BE49-F238E27FC236}">
                <a16:creationId xmlns:a16="http://schemas.microsoft.com/office/drawing/2014/main" id="{88201951-E1FC-97E4-21DA-3FEE00E1A0A8}"/>
              </a:ext>
            </a:extLst>
          </p:cNvPr>
          <p:cNvSpPr>
            <a:spLocks noGrp="1"/>
          </p:cNvSpPr>
          <p:nvPr>
            <p:ph type="sldNum" sz="quarter" idx="12"/>
          </p:nvPr>
        </p:nvSpPr>
        <p:spPr/>
        <p:txBody>
          <a:bodyPr/>
          <a:lstStyle/>
          <a:p>
            <a:fld id="{54EF11D4-B8B5-486C-A4F7-E3E35C9ECCC8}" type="slidenum">
              <a:rPr lang="en-IN" sz="4000" smtClean="0">
                <a:solidFill>
                  <a:schemeClr val="tx1"/>
                </a:solidFill>
                <a:latin typeface="Times New Roman" panose="02020603050405020304" pitchFamily="18" charset="0"/>
                <a:cs typeface="Times New Roman" panose="02020603050405020304" pitchFamily="18" charset="0"/>
              </a:rPr>
              <a:t>5</a:t>
            </a:fld>
            <a:endParaRPr lang="en-IN" sz="4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71413801"/>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4DCD80-EE59-E47C-73BE-B95AC5DCB9C1}"/>
              </a:ext>
            </a:extLst>
          </p:cNvPr>
          <p:cNvSpPr txBox="1"/>
          <p:nvPr/>
        </p:nvSpPr>
        <p:spPr>
          <a:xfrm>
            <a:off x="872835" y="184361"/>
            <a:ext cx="10422083" cy="6489277"/>
          </a:xfrm>
          <a:prstGeom prst="rect">
            <a:avLst/>
          </a:prstGeom>
          <a:noFill/>
        </p:spPr>
        <p:txBody>
          <a:bodyPr wrap="square" rtlCol="0">
            <a:spAutoFit/>
          </a:bodyPr>
          <a:lstStyle/>
          <a:p>
            <a:pPr>
              <a:lnSpc>
                <a:spcPct val="150000"/>
              </a:lnSpc>
            </a:pPr>
            <a:r>
              <a:rPr lang="en-IN" sz="2800" b="1" u="sng" dirty="0">
                <a:solidFill>
                  <a:schemeClr val="bg2">
                    <a:lumMod val="50000"/>
                  </a:schemeClr>
                </a:solidFill>
                <a:latin typeface="Times New Roman" panose="02020603050405020304" pitchFamily="18" charset="0"/>
                <a:cs typeface="Times New Roman" panose="02020603050405020304" pitchFamily="18" charset="0"/>
              </a:rPr>
              <a:t>1.Permaculture</a:t>
            </a:r>
            <a:r>
              <a:rPr lang="en-IN" sz="2800" u="sng" dirty="0">
                <a:solidFill>
                  <a:srgbClr val="7030A0"/>
                </a:solidFill>
                <a:latin typeface="Times New Roman" panose="02020603050405020304" pitchFamily="18" charset="0"/>
                <a:cs typeface="Times New Roman" panose="02020603050405020304" pitchFamily="18" charset="0"/>
              </a:rPr>
              <a:t>:-</a:t>
            </a:r>
          </a:p>
          <a:p>
            <a:pPr marL="342900" indent="-342900" algn="just">
              <a:lnSpc>
                <a:spcPct val="150000"/>
              </a:lnSpc>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The development of agricultural ecosystems intended to be sustainable and self-sufficient.</a:t>
            </a:r>
          </a:p>
          <a:p>
            <a:pPr>
              <a:lnSpc>
                <a:spcPct val="150000"/>
              </a:lnSpc>
            </a:pPr>
            <a:r>
              <a:rPr lang="en-US" sz="2800" b="1" u="sng" dirty="0">
                <a:solidFill>
                  <a:schemeClr val="bg2">
                    <a:lumMod val="50000"/>
                  </a:schemeClr>
                </a:solidFill>
                <a:latin typeface="Times New Roman" panose="02020603050405020304" pitchFamily="18" charset="0"/>
                <a:cs typeface="Times New Roman" panose="02020603050405020304" pitchFamily="18" charset="0"/>
              </a:rPr>
              <a:t>2.Ranching:-</a:t>
            </a:r>
          </a:p>
          <a:p>
            <a:pPr marL="342900" indent="-342900" algn="just">
              <a:lnSpc>
                <a:spcPct val="150000"/>
              </a:lnSpc>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Ranching is the practice of raising herds of animals on large tracts of land.</a:t>
            </a:r>
          </a:p>
          <a:p>
            <a:pPr>
              <a:lnSpc>
                <a:spcPct val="150000"/>
              </a:lnSpc>
            </a:pPr>
            <a:r>
              <a:rPr lang="en-US" sz="2800" b="1" u="sng" dirty="0">
                <a:solidFill>
                  <a:schemeClr val="bg2">
                    <a:lumMod val="50000"/>
                  </a:schemeClr>
                </a:solidFill>
                <a:latin typeface="Times New Roman" panose="02020603050405020304" pitchFamily="18" charset="0"/>
                <a:cs typeface="Times New Roman" panose="02020603050405020304" pitchFamily="18" charset="0"/>
              </a:rPr>
              <a:t>3.Hydroponics:-</a:t>
            </a:r>
          </a:p>
          <a:p>
            <a:pPr marL="342900" indent="-342900" algn="just">
              <a:lnSpc>
                <a:spcPct val="150000"/>
              </a:lnSpc>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The process of growing plants in sand, gravel, or liquid, with added nutrients but without soil.</a:t>
            </a:r>
          </a:p>
          <a:p>
            <a:pPr>
              <a:lnSpc>
                <a:spcPct val="150000"/>
              </a:lnSpc>
            </a:pPr>
            <a:r>
              <a:rPr lang="en-US" sz="2800" b="1" u="sng" dirty="0">
                <a:solidFill>
                  <a:schemeClr val="bg2">
                    <a:lumMod val="50000"/>
                  </a:schemeClr>
                </a:solidFill>
                <a:latin typeface="Times New Roman" panose="02020603050405020304" pitchFamily="18" charset="0"/>
                <a:cs typeface="Times New Roman" panose="02020603050405020304" pitchFamily="18" charset="0"/>
              </a:rPr>
              <a:t>4.Dryland Farming:-</a:t>
            </a:r>
          </a:p>
          <a:p>
            <a:pPr marL="342900" indent="-342900" algn="just">
              <a:lnSpc>
                <a:spcPct val="150000"/>
              </a:lnSpc>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 method of farming in semi-arid areas without the aid of irrigation, using drought-resistant crops and conserving moisture.</a:t>
            </a:r>
            <a:endParaRPr lang="en-IN" sz="24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A24C549D-62E1-8E7B-4D90-807CF710EF61}"/>
              </a:ext>
            </a:extLst>
          </p:cNvPr>
          <p:cNvSpPr>
            <a:spLocks noGrp="1"/>
          </p:cNvSpPr>
          <p:nvPr>
            <p:ph type="sldNum" sz="quarter" idx="12"/>
          </p:nvPr>
        </p:nvSpPr>
        <p:spPr/>
        <p:txBody>
          <a:bodyPr/>
          <a:lstStyle/>
          <a:p>
            <a:fld id="{54EF11D4-B8B5-486C-A4F7-E3E35C9ECCC8}" type="slidenum">
              <a:rPr lang="en-IN" sz="4000" smtClean="0">
                <a:solidFill>
                  <a:schemeClr val="tx1"/>
                </a:solidFill>
                <a:latin typeface="Times New Roman" panose="02020603050405020304" pitchFamily="18" charset="0"/>
                <a:cs typeface="Times New Roman" panose="02020603050405020304" pitchFamily="18" charset="0"/>
              </a:rPr>
              <a:t>6</a:t>
            </a:fld>
            <a:endParaRPr lang="en-IN" sz="4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0418717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203B33A-D10A-508D-E9DF-F8E03061A65B}"/>
              </a:ext>
            </a:extLst>
          </p:cNvPr>
          <p:cNvSpPr txBox="1"/>
          <p:nvPr/>
        </p:nvSpPr>
        <p:spPr>
          <a:xfrm>
            <a:off x="2240280" y="560438"/>
            <a:ext cx="6785733" cy="646331"/>
          </a:xfrm>
          <a:prstGeom prst="rect">
            <a:avLst/>
          </a:prstGeom>
          <a:noFill/>
        </p:spPr>
        <p:txBody>
          <a:bodyPr wrap="square" rtlCol="0">
            <a:spAutoFit/>
          </a:bodyPr>
          <a:lstStyle/>
          <a:p>
            <a:r>
              <a:rPr lang="en-IN" sz="36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rPr>
              <a:t>Techniques In Organic Farming</a:t>
            </a:r>
          </a:p>
        </p:txBody>
      </p:sp>
      <p:sp>
        <p:nvSpPr>
          <p:cNvPr id="3" name="TextBox 2">
            <a:extLst>
              <a:ext uri="{FF2B5EF4-FFF2-40B4-BE49-F238E27FC236}">
                <a16:creationId xmlns:a16="http://schemas.microsoft.com/office/drawing/2014/main" id="{79EC0D4D-4828-62F6-AAC1-C28ED65A55AC}"/>
              </a:ext>
            </a:extLst>
          </p:cNvPr>
          <p:cNvSpPr txBox="1"/>
          <p:nvPr/>
        </p:nvSpPr>
        <p:spPr>
          <a:xfrm flipH="1">
            <a:off x="1815522" y="918280"/>
            <a:ext cx="3110438" cy="5021439"/>
          </a:xfrm>
          <a:prstGeom prst="rect">
            <a:avLst/>
          </a:prstGeom>
          <a:noFill/>
        </p:spPr>
        <p:txBody>
          <a:bodyPr wrap="square" rtlCol="0">
            <a:spAutoFit/>
          </a:bodyPr>
          <a:lstStyle/>
          <a:p>
            <a:pPr marL="457200" indent="-457200">
              <a:lnSpc>
                <a:spcPct val="300000"/>
              </a:lnSpc>
              <a:buFont typeface="Wingdings" panose="05000000000000000000" pitchFamily="2" charset="2"/>
              <a:buChar char="§"/>
            </a:pPr>
            <a:r>
              <a:rPr lang="en-IN" sz="2800" dirty="0">
                <a:latin typeface="Times New Roman" panose="02020603050405020304" pitchFamily="18" charset="0"/>
                <a:ea typeface="Cambria" panose="02040503050406030204" pitchFamily="18" charset="0"/>
                <a:cs typeface="Times New Roman" panose="02020603050405020304" pitchFamily="18" charset="0"/>
              </a:rPr>
              <a:t>Mulching</a:t>
            </a:r>
          </a:p>
          <a:p>
            <a:pPr marL="457200" indent="-457200">
              <a:lnSpc>
                <a:spcPct val="300000"/>
              </a:lnSpc>
              <a:buFont typeface="Wingdings" panose="05000000000000000000" pitchFamily="2" charset="2"/>
              <a:buChar char="§"/>
            </a:pPr>
            <a:r>
              <a:rPr lang="en-IN" sz="2800" dirty="0">
                <a:latin typeface="Times New Roman" panose="02020603050405020304" pitchFamily="18" charset="0"/>
                <a:ea typeface="Cambria" panose="02040503050406030204" pitchFamily="18" charset="0"/>
                <a:cs typeface="Times New Roman" panose="02020603050405020304" pitchFamily="18" charset="0"/>
              </a:rPr>
              <a:t>Bio-Fertilizer</a:t>
            </a:r>
          </a:p>
          <a:p>
            <a:pPr marL="457200" indent="-457200">
              <a:lnSpc>
                <a:spcPct val="300000"/>
              </a:lnSpc>
              <a:buFont typeface="Wingdings" panose="05000000000000000000" pitchFamily="2" charset="2"/>
              <a:buChar char="§"/>
            </a:pPr>
            <a:r>
              <a:rPr lang="en-IN" sz="2800" dirty="0" err="1">
                <a:latin typeface="Times New Roman" panose="02020603050405020304" pitchFamily="18" charset="0"/>
                <a:ea typeface="Cambria" panose="02040503050406030204" pitchFamily="18" charset="0"/>
                <a:cs typeface="Times New Roman" panose="02020603050405020304" pitchFamily="18" charset="0"/>
              </a:rPr>
              <a:t>Vermi</a:t>
            </a:r>
            <a:r>
              <a:rPr lang="en-IN" sz="2800" dirty="0">
                <a:latin typeface="Times New Roman" panose="02020603050405020304" pitchFamily="18" charset="0"/>
                <a:ea typeface="Cambria" panose="02040503050406030204" pitchFamily="18" charset="0"/>
                <a:cs typeface="Times New Roman" panose="02020603050405020304" pitchFamily="18" charset="0"/>
              </a:rPr>
              <a:t>-compost</a:t>
            </a:r>
          </a:p>
          <a:p>
            <a:pPr marL="457200" indent="-457200">
              <a:lnSpc>
                <a:spcPct val="300000"/>
              </a:lnSpc>
              <a:buFont typeface="Wingdings" panose="05000000000000000000" pitchFamily="2" charset="2"/>
              <a:buChar char="§"/>
            </a:pPr>
            <a:r>
              <a:rPr lang="en-IN" sz="2800" dirty="0">
                <a:latin typeface="Times New Roman" panose="02020603050405020304" pitchFamily="18" charset="0"/>
                <a:ea typeface="Cambria" panose="02040503050406030204" pitchFamily="18" charset="0"/>
                <a:cs typeface="Times New Roman" panose="02020603050405020304" pitchFamily="18" charset="0"/>
              </a:rPr>
              <a:t>Seed treatments</a:t>
            </a:r>
          </a:p>
        </p:txBody>
      </p:sp>
      <p:pic>
        <p:nvPicPr>
          <p:cNvPr id="4" name="Picture 3">
            <a:extLst>
              <a:ext uri="{FF2B5EF4-FFF2-40B4-BE49-F238E27FC236}">
                <a16:creationId xmlns:a16="http://schemas.microsoft.com/office/drawing/2014/main" id="{11496DAE-653E-9809-3EC9-A4168D05099B}"/>
              </a:ext>
            </a:extLst>
          </p:cNvPr>
          <p:cNvPicPr>
            <a:picLocks noChangeAspect="1"/>
          </p:cNvPicPr>
          <p:nvPr/>
        </p:nvPicPr>
        <p:blipFill>
          <a:blip r:embed="rId2"/>
          <a:stretch>
            <a:fillRect/>
          </a:stretch>
        </p:blipFill>
        <p:spPr>
          <a:xfrm>
            <a:off x="5122607" y="1357313"/>
            <a:ext cx="3382297" cy="5240131"/>
          </a:xfrm>
          <a:prstGeom prst="rect">
            <a:avLst/>
          </a:prstGeom>
        </p:spPr>
      </p:pic>
      <p:sp>
        <p:nvSpPr>
          <p:cNvPr id="6" name="Slide Number Placeholder 5">
            <a:extLst>
              <a:ext uri="{FF2B5EF4-FFF2-40B4-BE49-F238E27FC236}">
                <a16:creationId xmlns:a16="http://schemas.microsoft.com/office/drawing/2014/main" id="{58397DD4-1B74-2F1F-5A75-BFB853C9E843}"/>
              </a:ext>
            </a:extLst>
          </p:cNvPr>
          <p:cNvSpPr>
            <a:spLocks noGrp="1"/>
          </p:cNvSpPr>
          <p:nvPr>
            <p:ph type="sldNum" sz="quarter" idx="12"/>
          </p:nvPr>
        </p:nvSpPr>
        <p:spPr/>
        <p:txBody>
          <a:bodyPr/>
          <a:lstStyle/>
          <a:p>
            <a:fld id="{54EF11D4-B8B5-486C-A4F7-E3E35C9ECCC8}" type="slidenum">
              <a:rPr lang="en-IN" sz="4000" smtClean="0">
                <a:solidFill>
                  <a:schemeClr val="tx1"/>
                </a:solidFill>
                <a:latin typeface="Times New Roman" panose="02020603050405020304" pitchFamily="18" charset="0"/>
                <a:cs typeface="Times New Roman" panose="02020603050405020304" pitchFamily="18" charset="0"/>
              </a:rPr>
              <a:t>7</a:t>
            </a:fld>
            <a:endParaRPr lang="en-IN" sz="4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4517164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7171145-F4AD-D2C5-26AC-DF3BB083DD2F}"/>
              </a:ext>
            </a:extLst>
          </p:cNvPr>
          <p:cNvSpPr txBox="1"/>
          <p:nvPr/>
        </p:nvSpPr>
        <p:spPr>
          <a:xfrm>
            <a:off x="1838632" y="698090"/>
            <a:ext cx="7138220" cy="646331"/>
          </a:xfrm>
          <a:prstGeom prst="rect">
            <a:avLst/>
          </a:prstGeom>
          <a:noFill/>
        </p:spPr>
        <p:txBody>
          <a:bodyPr wrap="square" rtlCol="0">
            <a:spAutoFit/>
          </a:bodyPr>
          <a:lstStyle/>
          <a:p>
            <a:endParaRPr lang="en-IN" sz="3600" dirty="0">
              <a:solidFill>
                <a:srgbClr val="7030A0"/>
              </a:solidFill>
              <a:latin typeface="Cambria" panose="02040503050406030204" pitchFamily="18" charset="0"/>
              <a:ea typeface="Cambria" panose="02040503050406030204" pitchFamily="18" charset="0"/>
            </a:endParaRPr>
          </a:p>
        </p:txBody>
      </p:sp>
      <p:sp>
        <p:nvSpPr>
          <p:cNvPr id="3" name="TextBox 2">
            <a:extLst>
              <a:ext uri="{FF2B5EF4-FFF2-40B4-BE49-F238E27FC236}">
                <a16:creationId xmlns:a16="http://schemas.microsoft.com/office/drawing/2014/main" id="{31345D32-8D42-EEB7-BFFF-F1D35E05DF62}"/>
              </a:ext>
            </a:extLst>
          </p:cNvPr>
          <p:cNvSpPr txBox="1"/>
          <p:nvPr/>
        </p:nvSpPr>
        <p:spPr>
          <a:xfrm>
            <a:off x="1356852" y="698090"/>
            <a:ext cx="9144000" cy="2123658"/>
          </a:xfrm>
          <a:prstGeom prst="rect">
            <a:avLst/>
          </a:prstGeom>
          <a:noFill/>
        </p:spPr>
        <p:txBody>
          <a:bodyPr wrap="square" rtlCol="0">
            <a:spAutoFit/>
          </a:bodyPr>
          <a:lstStyle/>
          <a:p>
            <a:pPr algn="ctr"/>
            <a:r>
              <a:rPr lang="en-US" sz="36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rPr>
              <a:t>Uses And Benefits</a:t>
            </a:r>
          </a:p>
          <a:p>
            <a:r>
              <a:rPr lang="en-US" sz="2400" dirty="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ea typeface="Cambria" panose="02040503050406030204" pitchFamily="18" charset="0"/>
                <a:cs typeface="Times New Roman" panose="02020603050405020304" pitchFamily="18" charset="0"/>
              </a:rPr>
              <a:t>Reduction of Toxic Substances in the </a:t>
            </a:r>
            <a:r>
              <a:rPr lang="en-GB" sz="2400" dirty="0">
                <a:latin typeface="Times New Roman" panose="02020603050405020304" pitchFamily="18" charset="0"/>
                <a:ea typeface="Cambria" panose="02040503050406030204" pitchFamily="18" charset="0"/>
                <a:cs typeface="Times New Roman" panose="02020603050405020304" pitchFamily="18" charset="0"/>
              </a:rPr>
              <a:t>Environment.</a:t>
            </a:r>
          </a:p>
          <a:p>
            <a:r>
              <a:rPr lang="en-GB" sz="2400" dirty="0">
                <a:latin typeface="Times New Roman" panose="02020603050405020304" pitchFamily="18" charset="0"/>
                <a:ea typeface="Cambria" panose="02040503050406030204" pitchFamily="18" charset="0"/>
                <a:cs typeface="Times New Roman" panose="02020603050405020304" pitchFamily="18" charset="0"/>
              </a:rPr>
              <a:t>•</a:t>
            </a:r>
            <a:r>
              <a:rPr lang="en-US" sz="2400" dirty="0">
                <a:latin typeface="Times New Roman" panose="02020603050405020304" pitchFamily="18" charset="0"/>
                <a:ea typeface="Cambria" panose="02040503050406030204" pitchFamily="18" charset="0"/>
                <a:cs typeface="Times New Roman" panose="02020603050405020304" pitchFamily="18" charset="0"/>
              </a:rPr>
              <a:t> Job </a:t>
            </a:r>
            <a:r>
              <a:rPr lang="en-GB" sz="2400" dirty="0">
                <a:latin typeface="Times New Roman" panose="02020603050405020304" pitchFamily="18" charset="0"/>
                <a:ea typeface="Cambria" panose="02040503050406030204" pitchFamily="18" charset="0"/>
                <a:cs typeface="Times New Roman" panose="02020603050405020304" pitchFamily="18" charset="0"/>
              </a:rPr>
              <a:t>Creation.</a:t>
            </a:r>
          </a:p>
          <a:p>
            <a:r>
              <a:rPr lang="en-GB" sz="2400" dirty="0">
                <a:latin typeface="Times New Roman" panose="02020603050405020304" pitchFamily="18" charset="0"/>
                <a:ea typeface="Cambria" panose="02040503050406030204" pitchFamily="18" charset="0"/>
                <a:cs typeface="Times New Roman" panose="02020603050405020304" pitchFamily="18" charset="0"/>
              </a:rPr>
              <a:t>•</a:t>
            </a:r>
            <a:r>
              <a:rPr lang="en-US" sz="2400" dirty="0">
                <a:latin typeface="Times New Roman" panose="02020603050405020304" pitchFamily="18" charset="0"/>
                <a:ea typeface="Cambria" panose="02040503050406030204" pitchFamily="18" charset="0"/>
                <a:cs typeface="Times New Roman" panose="02020603050405020304" pitchFamily="18" charset="0"/>
              </a:rPr>
              <a:t> Assisting the Fight Against Climate Change</a:t>
            </a:r>
            <a:r>
              <a:rPr lang="en-GB" sz="2400" dirty="0">
                <a:latin typeface="Times New Roman" panose="02020603050405020304" pitchFamily="18" charset="0"/>
                <a:ea typeface="Cambria" panose="02040503050406030204" pitchFamily="18" charset="0"/>
                <a:cs typeface="Times New Roman" panose="02020603050405020304" pitchFamily="18" charset="0"/>
              </a:rPr>
              <a:t>.</a:t>
            </a:r>
            <a:endParaRPr lang="en-US" sz="2400" dirty="0">
              <a:latin typeface="Times New Roman" panose="02020603050405020304" pitchFamily="18" charset="0"/>
              <a:ea typeface="Cambria" panose="02040503050406030204" pitchFamily="18" charset="0"/>
              <a:cs typeface="Times New Roman" panose="02020603050405020304" pitchFamily="18" charset="0"/>
            </a:endParaRPr>
          </a:p>
          <a:p>
            <a:r>
              <a:rPr lang="en-US" sz="2400" dirty="0">
                <a:latin typeface="Times New Roman" panose="02020603050405020304" pitchFamily="18" charset="0"/>
                <a:ea typeface="Cambria" panose="02040503050406030204" pitchFamily="18" charset="0"/>
                <a:cs typeface="Times New Roman" panose="02020603050405020304" pitchFamily="18" charset="0"/>
              </a:rPr>
              <a:t>• Preservation of the Culture of Agriculture Reduction of Farm waste</a:t>
            </a:r>
            <a:r>
              <a:rPr lang="en-GB" sz="2400" dirty="0">
                <a:latin typeface="Times New Roman" panose="02020603050405020304" pitchFamily="18" charset="0"/>
                <a:ea typeface="Cambria" panose="02040503050406030204" pitchFamily="18" charset="0"/>
                <a:cs typeface="Times New Roman" panose="02020603050405020304" pitchFamily="18" charset="0"/>
              </a:rPr>
              <a:t>.</a:t>
            </a:r>
            <a:endParaRPr lang="en-IN" sz="2400" dirty="0">
              <a:latin typeface="Times New Roman" panose="02020603050405020304" pitchFamily="18" charset="0"/>
              <a:ea typeface="Cambria" panose="020405030504060302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51D743F2-E801-B60A-2246-26E6153F2285}"/>
              </a:ext>
            </a:extLst>
          </p:cNvPr>
          <p:cNvPicPr>
            <a:picLocks noChangeAspect="1"/>
          </p:cNvPicPr>
          <p:nvPr/>
        </p:nvPicPr>
        <p:blipFill>
          <a:blip r:embed="rId2"/>
          <a:stretch>
            <a:fillRect/>
          </a:stretch>
        </p:blipFill>
        <p:spPr>
          <a:xfrm>
            <a:off x="1356852" y="3008671"/>
            <a:ext cx="9144000" cy="3264309"/>
          </a:xfrm>
          <a:prstGeom prst="rect">
            <a:avLst/>
          </a:prstGeom>
        </p:spPr>
      </p:pic>
      <p:sp>
        <p:nvSpPr>
          <p:cNvPr id="6" name="Slide Number Placeholder 5">
            <a:extLst>
              <a:ext uri="{FF2B5EF4-FFF2-40B4-BE49-F238E27FC236}">
                <a16:creationId xmlns:a16="http://schemas.microsoft.com/office/drawing/2014/main" id="{C26BA543-1C60-E517-28C8-FE08786AD6AA}"/>
              </a:ext>
            </a:extLst>
          </p:cNvPr>
          <p:cNvSpPr>
            <a:spLocks noGrp="1"/>
          </p:cNvSpPr>
          <p:nvPr>
            <p:ph type="sldNum" sz="quarter" idx="12"/>
          </p:nvPr>
        </p:nvSpPr>
        <p:spPr/>
        <p:txBody>
          <a:bodyPr/>
          <a:lstStyle/>
          <a:p>
            <a:fld id="{54EF11D4-B8B5-486C-A4F7-E3E35C9ECCC8}" type="slidenum">
              <a:rPr lang="en-IN" sz="4000" smtClean="0">
                <a:solidFill>
                  <a:schemeClr val="tx1"/>
                </a:solidFill>
                <a:latin typeface="Times New Roman" panose="02020603050405020304" pitchFamily="18" charset="0"/>
                <a:cs typeface="Times New Roman" panose="02020603050405020304" pitchFamily="18" charset="0"/>
              </a:rPr>
              <a:t>8</a:t>
            </a:fld>
            <a:endParaRPr lang="en-IN" sz="4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337293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2EF25C-42C3-014E-44E1-AE75741F8C01}"/>
              </a:ext>
            </a:extLst>
          </p:cNvPr>
          <p:cNvSpPr txBox="1"/>
          <p:nvPr/>
        </p:nvSpPr>
        <p:spPr>
          <a:xfrm>
            <a:off x="1253613" y="521109"/>
            <a:ext cx="9684774" cy="3231654"/>
          </a:xfrm>
          <a:prstGeom prst="rect">
            <a:avLst/>
          </a:prstGeom>
          <a:noFill/>
        </p:spPr>
        <p:txBody>
          <a:bodyPr wrap="square" rtlCol="0">
            <a:spAutoFit/>
          </a:bodyPr>
          <a:lstStyle/>
          <a:p>
            <a:pPr algn="ctr"/>
            <a:r>
              <a:rPr lang="en-US" sz="36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rPr>
              <a:t>Scope In India</a:t>
            </a:r>
          </a:p>
          <a:p>
            <a:pPr marL="342900" indent="-342900" algn="just">
              <a:buFont typeface="Wingdings" panose="05000000000000000000" pitchFamily="2" charset="2"/>
              <a:buChar char="§"/>
            </a:pPr>
            <a:r>
              <a:rPr lang="en-US" sz="2400" dirty="0">
                <a:latin typeface="Times New Roman" panose="02020603050405020304" pitchFamily="18" charset="0"/>
                <a:ea typeface="Cambria" panose="02040503050406030204" pitchFamily="18" charset="0"/>
                <a:cs typeface="Times New Roman" panose="02020603050405020304" pitchFamily="18" charset="0"/>
              </a:rPr>
              <a:t>India's rich heritage of agricultural traditions makes it suitable for designing organic production systems. </a:t>
            </a:r>
          </a:p>
          <a:p>
            <a:pPr marL="342900" indent="-342900" algn="just">
              <a:buFont typeface="Wingdings" panose="05000000000000000000" pitchFamily="2" charset="2"/>
              <a:buChar char="§"/>
            </a:pPr>
            <a:r>
              <a:rPr lang="en-US" sz="2400" dirty="0">
                <a:latin typeface="Times New Roman" panose="02020603050405020304" pitchFamily="18" charset="0"/>
                <a:ea typeface="Cambria" panose="02040503050406030204" pitchFamily="18" charset="0"/>
                <a:cs typeface="Times New Roman" panose="02020603050405020304" pitchFamily="18" charset="0"/>
              </a:rPr>
              <a:t>With greater political will and investment in research, extension and marketing infrastructure more of this potential could be </a:t>
            </a:r>
            <a:r>
              <a:rPr lang="en-GB" sz="2400" dirty="0">
                <a:latin typeface="Times New Roman" panose="02020603050405020304" pitchFamily="18" charset="0"/>
                <a:ea typeface="Cambria" panose="02040503050406030204" pitchFamily="18" charset="0"/>
                <a:cs typeface="Times New Roman" panose="02020603050405020304" pitchFamily="18" charset="0"/>
              </a:rPr>
              <a:t>realized.</a:t>
            </a:r>
          </a:p>
          <a:p>
            <a:pPr marL="342900" indent="-342900" algn="just">
              <a:buFont typeface="Wingdings" panose="05000000000000000000" pitchFamily="2" charset="2"/>
              <a:buChar char="§"/>
            </a:pPr>
            <a:r>
              <a:rPr lang="en-GB" sz="2400" dirty="0">
                <a:latin typeface="Times New Roman" panose="02020603050405020304" pitchFamily="18" charset="0"/>
                <a:ea typeface="Cambria" panose="02040503050406030204" pitchFamily="18" charset="0"/>
                <a:cs typeface="Times New Roman" panose="02020603050405020304" pitchFamily="18" charset="0"/>
              </a:rPr>
              <a:t>The</a:t>
            </a:r>
            <a:r>
              <a:rPr lang="en-US" sz="2400" dirty="0">
                <a:latin typeface="Times New Roman" panose="02020603050405020304" pitchFamily="18" charset="0"/>
                <a:ea typeface="Cambria" panose="02040503050406030204" pitchFamily="18" charset="0"/>
                <a:cs typeface="Times New Roman" panose="02020603050405020304" pitchFamily="18" charset="0"/>
              </a:rPr>
              <a:t> agronomy division of Indian Agricultural Research Institute (IARI) has started many courses including package and practices for organic farming which can promote great career opportunities in organic farming.</a:t>
            </a:r>
            <a:endParaRPr lang="en-IN" sz="2400" dirty="0">
              <a:latin typeface="Times New Roman" panose="02020603050405020304" pitchFamily="18" charset="0"/>
              <a:ea typeface="Cambria" panose="020405030504060302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A5FE08DA-2B94-8501-6535-F48C44BD1A68}"/>
              </a:ext>
            </a:extLst>
          </p:cNvPr>
          <p:cNvPicPr>
            <a:picLocks noChangeAspect="1"/>
          </p:cNvPicPr>
          <p:nvPr/>
        </p:nvPicPr>
        <p:blipFill>
          <a:blip r:embed="rId2"/>
          <a:stretch>
            <a:fillRect/>
          </a:stretch>
        </p:blipFill>
        <p:spPr>
          <a:xfrm>
            <a:off x="1602658" y="4122095"/>
            <a:ext cx="9222658" cy="2544175"/>
          </a:xfrm>
          <a:prstGeom prst="rect">
            <a:avLst/>
          </a:prstGeom>
        </p:spPr>
      </p:pic>
      <p:sp>
        <p:nvSpPr>
          <p:cNvPr id="5" name="Slide Number Placeholder 4">
            <a:extLst>
              <a:ext uri="{FF2B5EF4-FFF2-40B4-BE49-F238E27FC236}">
                <a16:creationId xmlns:a16="http://schemas.microsoft.com/office/drawing/2014/main" id="{45ED9DBD-98E8-E21B-98EF-60CC8E9D055C}"/>
              </a:ext>
            </a:extLst>
          </p:cNvPr>
          <p:cNvSpPr>
            <a:spLocks noGrp="1"/>
          </p:cNvSpPr>
          <p:nvPr>
            <p:ph type="sldNum" sz="quarter" idx="12"/>
          </p:nvPr>
        </p:nvSpPr>
        <p:spPr/>
        <p:txBody>
          <a:bodyPr/>
          <a:lstStyle/>
          <a:p>
            <a:fld id="{54EF11D4-B8B5-486C-A4F7-E3E35C9ECCC8}" type="slidenum">
              <a:rPr lang="en-IN" sz="4000" smtClean="0">
                <a:solidFill>
                  <a:schemeClr val="tx1"/>
                </a:solidFill>
                <a:latin typeface="Times New Roman" panose="02020603050405020304" pitchFamily="18" charset="0"/>
                <a:cs typeface="Times New Roman" panose="02020603050405020304" pitchFamily="18" charset="0"/>
              </a:rPr>
              <a:t>9</a:t>
            </a:fld>
            <a:endParaRPr lang="en-IN" sz="4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74858384"/>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Office 2007 - 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359</TotalTime>
  <Words>474</Words>
  <Application>Microsoft Office PowerPoint</Application>
  <PresentationFormat>Widescreen</PresentationFormat>
  <Paragraphs>62</Paragraphs>
  <Slides>11</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11</vt:i4>
      </vt:variant>
    </vt:vector>
  </HeadingPairs>
  <TitlesOfParts>
    <vt:vector size="23" baseType="lpstr">
      <vt:lpstr>Algerian</vt:lpstr>
      <vt:lpstr>Arial</vt:lpstr>
      <vt:lpstr>Bookman Old Style</vt:lpstr>
      <vt:lpstr>Calibri</vt:lpstr>
      <vt:lpstr>Cambria</vt:lpstr>
      <vt:lpstr>Century Gothic</vt:lpstr>
      <vt:lpstr>Franklin Gothic Book</vt:lpstr>
      <vt:lpstr>Georgia</vt:lpstr>
      <vt:lpstr>Times New Roman</vt:lpstr>
      <vt:lpstr>Wingdings</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JAGADISH PANDA</dc:creator>
  <cp:lastModifiedBy>paramaniksubrat0@gmail.com</cp:lastModifiedBy>
  <cp:revision>22</cp:revision>
  <dcterms:created xsi:type="dcterms:W3CDTF">2023-01-19T18:53:01Z</dcterms:created>
  <dcterms:modified xsi:type="dcterms:W3CDTF">2023-07-03T14:12:49Z</dcterms:modified>
</cp:coreProperties>
</file>

<file path=docProps/thumbnail.jpeg>
</file>